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86d9bc2f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86d9bc2f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b6d811a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b6d811a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86d9bc2f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86d9bc2f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86d9bc2f2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86d9bc2f2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86d9bc2f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86d9bc2f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86d9bc2f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86d9bc2f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86d9bc2f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86d9bc2f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86d9bc2f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86d9bc2f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86d9bc2f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86d9bc2f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b6d811ae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b6d811ae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b6d811ae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b6d811ae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b6d811ae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b6d811ae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b6d811ae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b6d811ae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/>
              <a:t>Generative Adversarial Networks</a:t>
            </a:r>
            <a:endParaRPr sz="4300"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/>
              <a:t>Jinwoo Kim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jinwoo-kim</a:t>
            </a:r>
            <a:r>
              <a:rPr lang="ko" sz="1700"/>
              <a:t>@kaist.ac.kr</a:t>
            </a:r>
            <a:endParaRPr sz="1700"/>
          </a:p>
        </p:txBody>
      </p:sp>
      <p:sp>
        <p:nvSpPr>
          <p:cNvPr id="101" name="Google Shape;101;p25"/>
          <p:cNvSpPr txBox="1"/>
          <p:nvPr>
            <p:ph idx="1" type="subTitle"/>
          </p:nvPr>
        </p:nvSpPr>
        <p:spPr>
          <a:xfrm>
            <a:off x="623400" y="435090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Original slides credit</a:t>
            </a:r>
            <a:r>
              <a:rPr lang="ko" sz="1400"/>
              <a:t>: Whie Jung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whieya@kaist.ac.kr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idx="1" type="body"/>
          </p:nvPr>
        </p:nvSpPr>
        <p:spPr>
          <a:xfrm>
            <a:off x="311700" y="847675"/>
            <a:ext cx="85206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Training Pix2pix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We want to learn real_A -&gt; real_B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ko" sz="1400"/>
            </a:br>
            <a:br>
              <a:rPr lang="ko" sz="1400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6450" y="269387"/>
            <a:ext cx="4089600" cy="460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 rotWithShape="1">
          <a:blip r:embed="rId4">
            <a:alphaModFix/>
          </a:blip>
          <a:srcRect b="65609" l="0" r="87551" t="0"/>
          <a:stretch/>
        </p:blipFill>
        <p:spPr>
          <a:xfrm>
            <a:off x="1380225" y="1587900"/>
            <a:ext cx="448348" cy="46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 rotWithShape="1">
          <a:blip r:embed="rId4">
            <a:alphaModFix/>
          </a:blip>
          <a:srcRect b="31216" l="0" r="87551" t="34393"/>
          <a:stretch/>
        </p:blipFill>
        <p:spPr>
          <a:xfrm>
            <a:off x="1979050" y="1587900"/>
            <a:ext cx="448348" cy="46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 rotWithShape="1">
          <a:blip r:embed="rId4">
            <a:alphaModFix/>
          </a:blip>
          <a:srcRect b="0" l="0" r="87551" t="68781"/>
          <a:stretch/>
        </p:blipFill>
        <p:spPr>
          <a:xfrm>
            <a:off x="2577875" y="1609350"/>
            <a:ext cx="448348" cy="42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4"/>
          <p:cNvSpPr txBox="1"/>
          <p:nvPr/>
        </p:nvSpPr>
        <p:spPr>
          <a:xfrm>
            <a:off x="1251600" y="20531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real_A</a:t>
            </a:r>
            <a:endParaRPr i="1" sz="1100">
              <a:solidFill>
                <a:srgbClr val="FFFFFF"/>
              </a:solidFill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1850425" y="20531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fake_B</a:t>
            </a:r>
            <a:endParaRPr i="1" sz="1100">
              <a:solidFill>
                <a:srgbClr val="FFFFFF"/>
              </a:solidFill>
            </a:endParaRPr>
          </a:p>
        </p:txBody>
      </p:sp>
      <p:sp>
        <p:nvSpPr>
          <p:cNvPr id="230" name="Google Shape;230;p34"/>
          <p:cNvSpPr txBox="1"/>
          <p:nvPr/>
        </p:nvSpPr>
        <p:spPr>
          <a:xfrm>
            <a:off x="2449250" y="21293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real_B</a:t>
            </a:r>
            <a:br>
              <a:rPr i="1" lang="ko" sz="1100">
                <a:solidFill>
                  <a:srgbClr val="FFFFFF"/>
                </a:solidFill>
              </a:rPr>
            </a:br>
            <a:r>
              <a:rPr i="1" lang="ko" sz="1100">
                <a:solidFill>
                  <a:srgbClr val="FFFFFF"/>
                </a:solidFill>
              </a:rPr>
              <a:t>(GT)</a:t>
            </a:r>
            <a:endParaRPr i="1"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311700" y="847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Discriminator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Usage</a:t>
            </a:r>
            <a:br>
              <a:rPr lang="ko"/>
            </a:br>
            <a:r>
              <a:rPr lang="ko"/>
              <a:t>D(torch_cat(A, B), dim=1))</a:t>
            </a:r>
            <a:br>
              <a:rPr lang="ko"/>
            </a:b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Obtain </a:t>
            </a:r>
            <a:r>
              <a:rPr b="1" lang="ko"/>
              <a:t>fake_B</a:t>
            </a:r>
            <a:r>
              <a:rPr lang="ko"/>
              <a:t> from Generator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Create real(1) / fake(0) labels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torch.ones_like(), torch.zeros_like()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Binary cross entropy on real/fake images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BCE_criterion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Update </a:t>
            </a:r>
            <a:r>
              <a:rPr b="1" lang="ko"/>
              <a:t>loss_D</a:t>
            </a:r>
            <a:r>
              <a:rPr lang="ko"/>
              <a:t> using </a:t>
            </a:r>
            <a:r>
              <a:rPr b="1" lang="ko"/>
              <a:t>optimizer_D</a:t>
            </a:r>
            <a:endParaRPr b="1"/>
          </a:p>
        </p:txBody>
      </p:sp>
      <p:sp>
        <p:nvSpPr>
          <p:cNvPr id="236" name="Google Shape;236;p3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grpSp>
        <p:nvGrpSpPr>
          <p:cNvPr id="237" name="Google Shape;237;p35"/>
          <p:cNvGrpSpPr/>
          <p:nvPr/>
        </p:nvGrpSpPr>
        <p:grpSpPr>
          <a:xfrm>
            <a:off x="1556725" y="3549400"/>
            <a:ext cx="1903250" cy="872925"/>
            <a:chOff x="1251600" y="1587900"/>
            <a:chExt cx="1903250" cy="872925"/>
          </a:xfrm>
        </p:grpSpPr>
        <p:pic>
          <p:nvPicPr>
            <p:cNvPr id="238" name="Google Shape;238;p35"/>
            <p:cNvPicPr preferRelativeResize="0"/>
            <p:nvPr/>
          </p:nvPicPr>
          <p:blipFill rotWithShape="1">
            <a:blip r:embed="rId3">
              <a:alphaModFix/>
            </a:blip>
            <a:srcRect b="65609" l="0" r="87551" t="0"/>
            <a:stretch/>
          </p:blipFill>
          <p:spPr>
            <a:xfrm>
              <a:off x="1380225" y="1587900"/>
              <a:ext cx="448348" cy="465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35"/>
            <p:cNvPicPr preferRelativeResize="0"/>
            <p:nvPr/>
          </p:nvPicPr>
          <p:blipFill rotWithShape="1">
            <a:blip r:embed="rId3">
              <a:alphaModFix/>
            </a:blip>
            <a:srcRect b="31216" l="0" r="87551" t="34393"/>
            <a:stretch/>
          </p:blipFill>
          <p:spPr>
            <a:xfrm>
              <a:off x="1979050" y="1587900"/>
              <a:ext cx="448348" cy="465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35"/>
            <p:cNvPicPr preferRelativeResize="0"/>
            <p:nvPr/>
          </p:nvPicPr>
          <p:blipFill rotWithShape="1">
            <a:blip r:embed="rId3">
              <a:alphaModFix/>
            </a:blip>
            <a:srcRect b="0" l="0" r="87551" t="68781"/>
            <a:stretch/>
          </p:blipFill>
          <p:spPr>
            <a:xfrm>
              <a:off x="2577875" y="1609350"/>
              <a:ext cx="448348" cy="422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1" name="Google Shape;241;p35"/>
            <p:cNvSpPr txBox="1"/>
            <p:nvPr/>
          </p:nvSpPr>
          <p:spPr>
            <a:xfrm>
              <a:off x="1251600" y="20531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real_A</a:t>
              </a:r>
              <a:endParaRPr i="1" sz="1100">
                <a:solidFill>
                  <a:srgbClr val="FFFFFF"/>
                </a:solidFill>
              </a:endParaRPr>
            </a:p>
          </p:txBody>
        </p:sp>
        <p:sp>
          <p:nvSpPr>
            <p:cNvPr id="242" name="Google Shape;242;p35"/>
            <p:cNvSpPr txBox="1"/>
            <p:nvPr/>
          </p:nvSpPr>
          <p:spPr>
            <a:xfrm>
              <a:off x="1850425" y="20531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fake_B</a:t>
              </a:r>
              <a:endParaRPr i="1" sz="1100">
                <a:solidFill>
                  <a:srgbClr val="FFFFFF"/>
                </a:solidFill>
              </a:endParaRPr>
            </a:p>
          </p:txBody>
        </p:sp>
        <p:sp>
          <p:nvSpPr>
            <p:cNvPr id="243" name="Google Shape;243;p35"/>
            <p:cNvSpPr txBox="1"/>
            <p:nvPr/>
          </p:nvSpPr>
          <p:spPr>
            <a:xfrm>
              <a:off x="2449250" y="21293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real_B</a:t>
              </a:r>
              <a:br>
                <a:rPr i="1" lang="ko" sz="1100">
                  <a:solidFill>
                    <a:srgbClr val="FFFFFF"/>
                  </a:solidFill>
                </a:rPr>
              </a:br>
              <a:r>
                <a:rPr i="1" lang="ko" sz="1100">
                  <a:solidFill>
                    <a:srgbClr val="FFFFFF"/>
                  </a:solidFill>
                </a:rPr>
                <a:t>(GT)</a:t>
              </a:r>
              <a:endParaRPr i="1" sz="1100">
                <a:solidFill>
                  <a:srgbClr val="FFFFFF"/>
                </a:solidFill>
              </a:endParaRPr>
            </a:p>
          </p:txBody>
        </p:sp>
      </p:grpSp>
      <p:sp>
        <p:nvSpPr>
          <p:cNvPr id="244" name="Google Shape;244;p35"/>
          <p:cNvSpPr txBox="1"/>
          <p:nvPr>
            <p:ph idx="2" type="body"/>
          </p:nvPr>
        </p:nvSpPr>
        <p:spPr>
          <a:xfrm>
            <a:off x="4832400" y="847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Generator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Create real (1) label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torch.ones_like()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Binary cross entropy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BCE_criterion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We add L1 loss on the generated image to guide image generation.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loss = |fake_B - real_B|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nn.L1loss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Obtain </a:t>
            </a:r>
            <a:r>
              <a:rPr b="1" lang="ko"/>
              <a:t>loss_G</a:t>
            </a:r>
            <a:br>
              <a:rPr lang="ko"/>
            </a:br>
            <a:r>
              <a:rPr lang="ko"/>
              <a:t>= (BCE loss) + </a:t>
            </a:r>
            <a:r>
              <a:rPr b="1" lang="ko"/>
              <a:t>LAMBDA_L1</a:t>
            </a:r>
            <a:r>
              <a:rPr lang="ko"/>
              <a:t> * (L1 loss)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Update </a:t>
            </a:r>
            <a:r>
              <a:rPr b="1" lang="ko"/>
              <a:t>loss_G</a:t>
            </a:r>
            <a:r>
              <a:rPr lang="ko"/>
              <a:t> using </a:t>
            </a:r>
            <a:r>
              <a:rPr b="1" lang="ko"/>
              <a:t>optimizer_G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311700" y="1152475"/>
            <a:ext cx="85206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Expected Results</a:t>
            </a:r>
            <a:endParaRPr/>
          </a:p>
        </p:txBody>
      </p:sp>
      <p:sp>
        <p:nvSpPr>
          <p:cNvPr id="250" name="Google Shape;250;p3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050" y="1801750"/>
            <a:ext cx="7516247" cy="28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/>
          <p:nvPr/>
        </p:nvSpPr>
        <p:spPr>
          <a:xfrm>
            <a:off x="384975" y="2053125"/>
            <a:ext cx="8019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Given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256650" y="2980175"/>
            <a:ext cx="10584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Generated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384975" y="3877075"/>
            <a:ext cx="8019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GT</a:t>
            </a:r>
            <a:endParaRPr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/>
          <p:nvPr>
            <p:ph type="title"/>
          </p:nvPr>
        </p:nvSpPr>
        <p:spPr>
          <a:xfrm>
            <a:off x="311700" y="445025"/>
            <a:ext cx="8520600" cy="42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Table of Contents</a:t>
            </a:r>
            <a:endParaRPr/>
          </a:p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Environment Setup </a:t>
            </a:r>
            <a:r>
              <a:rPr b="1" lang="ko"/>
              <a:t>(Already done in Lab part 1)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Google Colaboratory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PyTorch (Already prepared in Colab)</a:t>
            </a:r>
            <a:br>
              <a:rPr lang="ko"/>
            </a:b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ko">
                <a:solidFill>
                  <a:srgbClr val="666666"/>
                </a:solidFill>
              </a:rPr>
              <a:t>Lab-1 : GANs for image generation</a:t>
            </a:r>
            <a:endParaRPr>
              <a:solidFill>
                <a:srgbClr val="66666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</a:pPr>
            <a:r>
              <a:rPr lang="ko">
                <a:solidFill>
                  <a:srgbClr val="666666"/>
                </a:solidFill>
              </a:rPr>
              <a:t>Lab 1-a : Unconditional GANs with MNIST dataset</a:t>
            </a:r>
            <a:endParaRPr>
              <a:solidFill>
                <a:srgbClr val="66666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>
                <a:solidFill>
                  <a:srgbClr val="666666"/>
                </a:solidFill>
              </a:rPr>
              <a:t>Lab 1-b : Conditional GANs (Auxiliary Classifier GANs) with MNIST dataset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Lab-2 : GANs for image-to-image translation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Lab 2 : </a:t>
            </a:r>
            <a:r>
              <a:rPr b="1" lang="ko"/>
              <a:t>Pix2Pix</a:t>
            </a:r>
            <a:r>
              <a:rPr lang="ko"/>
              <a:t> model for colorization task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Environment Setup</a:t>
            </a:r>
            <a:endParaRPr/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Colab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Provide </a:t>
            </a:r>
            <a:r>
              <a:rPr b="1" i="1" lang="ko"/>
              <a:t>Cloud-based Jupyter Notebook</a:t>
            </a:r>
            <a:r>
              <a:rPr lang="ko"/>
              <a:t> Environment.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Free! Easy!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PyTorch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Project codes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https://</a:t>
            </a:r>
            <a:r>
              <a:rPr lang="ko"/>
              <a:t>bit.ly/3zkBPBZ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Make a copy in your Google drive.</a:t>
            </a:r>
            <a:endParaRPr/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375" y="1231246"/>
            <a:ext cx="2074275" cy="9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311700" y="847675"/>
            <a:ext cx="85206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Goal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Implement Pix2Pix model for image-to-image translation task.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Dataset : Facade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Target task : semantic figures -&gt; RGB facade images</a:t>
            </a:r>
            <a:endParaRPr/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425" y="2193450"/>
            <a:ext cx="7283151" cy="272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/>
          <p:nvPr/>
        </p:nvSpPr>
        <p:spPr>
          <a:xfrm>
            <a:off x="3935200" y="2182900"/>
            <a:ext cx="2010300" cy="1358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311700" y="847675"/>
            <a:ext cx="86718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Goal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Implement Pix2Pix model for image-to-image translation task.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Dataset : Facade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Target task : semantic figures -&gt; RGB facade images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Flow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Prepare Facade dataloader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Define GAN model(Generator &amp; Discriminator)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/>
              <a:t>Generator : </a:t>
            </a:r>
            <a:r>
              <a:rPr b="1" lang="ko"/>
              <a:t>Unet</a:t>
            </a:r>
            <a:r>
              <a:rPr lang="ko"/>
              <a:t> / Discriminator : </a:t>
            </a:r>
            <a:r>
              <a:rPr b="1" lang="ko"/>
              <a:t>PatchGAN</a:t>
            </a:r>
            <a:br>
              <a:rPr lang="ko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Train GAN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/>
              <a:t>In addition to adversarial objective, force L1 loss to accurately reconstruct original image.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11700" y="847675"/>
            <a:ext cx="85206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Recap of GAN framework</a:t>
            </a:r>
            <a:endParaRPr/>
          </a:p>
        </p:txBody>
      </p:sp>
      <p:sp>
        <p:nvSpPr>
          <p:cNvPr id="135" name="Google Shape;135;p30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0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0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" name="Google Shape;138;p30"/>
          <p:cNvCxnSpPr>
            <a:stCxn id="136" idx="3"/>
            <a:endCxn id="137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30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30"/>
          <p:cNvSpPr/>
          <p:nvPr/>
        </p:nvSpPr>
        <p:spPr>
          <a:xfrm rot="5400000">
            <a:off x="5528450" y="22243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" name="Google Shape;141;p30"/>
          <p:cNvCxnSpPr>
            <a:stCxn id="135" idx="3"/>
            <a:endCxn id="139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30"/>
          <p:cNvCxnSpPr>
            <a:stCxn id="139" idx="2"/>
            <a:endCxn id="136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30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30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45" name="Google Shape;145;p30"/>
          <p:cNvSpPr txBox="1"/>
          <p:nvPr/>
        </p:nvSpPr>
        <p:spPr>
          <a:xfrm>
            <a:off x="5686100" y="24543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46" name="Google Shape;146;p30"/>
          <p:cNvSpPr txBox="1"/>
          <p:nvPr/>
        </p:nvSpPr>
        <p:spPr>
          <a:xfrm>
            <a:off x="7036325" y="23153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47" name="Google Shape;147;p30"/>
          <p:cNvCxnSpPr/>
          <p:nvPr/>
        </p:nvCxnSpPr>
        <p:spPr>
          <a:xfrm flipH="1" rot="10800000">
            <a:off x="650150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" name="Google Shape;148;p30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149" name="Google Shape;149;p30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150" name="Google Shape;150;p30"/>
          <p:cNvSpPr txBox="1"/>
          <p:nvPr/>
        </p:nvSpPr>
        <p:spPr>
          <a:xfrm>
            <a:off x="930300" y="1876900"/>
            <a:ext cx="769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Noise</a:t>
            </a:r>
            <a:endParaRPr b="1" sz="1100"/>
          </a:p>
        </p:txBody>
      </p:sp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311700" y="4029000"/>
            <a:ext cx="85206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GAN’s adversarial objective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pic>
        <p:nvPicPr>
          <p:cNvPr id="152" name="Google Shape;1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625" y="4425775"/>
            <a:ext cx="6266175" cy="37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1"/>
          <p:cNvSpPr txBox="1"/>
          <p:nvPr>
            <p:ph idx="1" type="body"/>
          </p:nvPr>
        </p:nvSpPr>
        <p:spPr>
          <a:xfrm>
            <a:off x="311700" y="847675"/>
            <a:ext cx="8520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Pix2Pix (image-to-image translation)</a:t>
            </a:r>
            <a:r>
              <a:rPr lang="ko"/>
              <a:t> framework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Similar to AC-GAN, just without latent </a:t>
            </a:r>
            <a:r>
              <a:rPr b="1" lang="ko"/>
              <a:t>z</a:t>
            </a:r>
            <a:r>
              <a:rPr lang="ko"/>
              <a:t> and classification layer.</a:t>
            </a:r>
            <a:endParaRPr/>
          </a:p>
        </p:txBody>
      </p:sp>
      <p:sp>
        <p:nvSpPr>
          <p:cNvPr id="159" name="Google Shape;159;p31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1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1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31"/>
          <p:cNvCxnSpPr>
            <a:stCxn id="160" idx="3"/>
            <a:endCxn id="161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31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1"/>
          <p:cNvSpPr/>
          <p:nvPr/>
        </p:nvSpPr>
        <p:spPr>
          <a:xfrm rot="5400000">
            <a:off x="5528450" y="24529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" name="Google Shape;165;p31"/>
          <p:cNvCxnSpPr>
            <a:stCxn id="159" idx="3"/>
            <a:endCxn id="163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31"/>
          <p:cNvCxnSpPr>
            <a:stCxn id="163" idx="2"/>
            <a:endCxn id="160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31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31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69" name="Google Shape;169;p31"/>
          <p:cNvSpPr txBox="1"/>
          <p:nvPr/>
        </p:nvSpPr>
        <p:spPr>
          <a:xfrm>
            <a:off x="5686100" y="26829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70" name="Google Shape;170;p31"/>
          <p:cNvSpPr txBox="1"/>
          <p:nvPr/>
        </p:nvSpPr>
        <p:spPr>
          <a:xfrm>
            <a:off x="7036325" y="25439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71" name="Google Shape;171;p31"/>
          <p:cNvCxnSpPr/>
          <p:nvPr/>
        </p:nvCxnSpPr>
        <p:spPr>
          <a:xfrm flipH="1" rot="10800000">
            <a:off x="6501500" y="28700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" name="Google Shape;172;p31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173" name="Google Shape;173;p31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174" name="Google Shape;174;p31"/>
          <p:cNvSpPr txBox="1"/>
          <p:nvPr/>
        </p:nvSpPr>
        <p:spPr>
          <a:xfrm>
            <a:off x="810750" y="1876900"/>
            <a:ext cx="10089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Input Image</a:t>
            </a:r>
            <a:endParaRPr b="1" sz="1100"/>
          </a:p>
        </p:txBody>
      </p:sp>
      <p:cxnSp>
        <p:nvCxnSpPr>
          <p:cNvPr id="175" name="Google Shape;175;p31"/>
          <p:cNvCxnSpPr/>
          <p:nvPr/>
        </p:nvCxnSpPr>
        <p:spPr>
          <a:xfrm>
            <a:off x="2009450" y="2070475"/>
            <a:ext cx="3286500" cy="1717500"/>
          </a:xfrm>
          <a:prstGeom prst="bentConnector3">
            <a:avLst>
              <a:gd fmla="val -132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31"/>
          <p:cNvCxnSpPr/>
          <p:nvPr/>
        </p:nvCxnSpPr>
        <p:spPr>
          <a:xfrm>
            <a:off x="5287350" y="3020725"/>
            <a:ext cx="380100" cy="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31"/>
          <p:cNvCxnSpPr/>
          <p:nvPr/>
        </p:nvCxnSpPr>
        <p:spPr>
          <a:xfrm>
            <a:off x="5300425" y="3020725"/>
            <a:ext cx="0" cy="771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4029000"/>
            <a:ext cx="85206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A</a:t>
            </a:r>
            <a:r>
              <a:rPr lang="ko"/>
              <a:t>dversarial objective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grpSp>
        <p:nvGrpSpPr>
          <p:cNvPr id="179" name="Google Shape;179;p31"/>
          <p:cNvGrpSpPr/>
          <p:nvPr/>
        </p:nvGrpSpPr>
        <p:grpSpPr>
          <a:xfrm>
            <a:off x="1149793" y="4425571"/>
            <a:ext cx="4990800" cy="351350"/>
            <a:chOff x="2284075" y="4085900"/>
            <a:chExt cx="4990800" cy="351350"/>
          </a:xfrm>
        </p:grpSpPr>
        <p:sp>
          <p:nvSpPr>
            <p:cNvPr id="180" name="Google Shape;180;p31"/>
            <p:cNvSpPr/>
            <p:nvPr/>
          </p:nvSpPr>
          <p:spPr>
            <a:xfrm>
              <a:off x="2284075" y="4088650"/>
              <a:ext cx="4990800" cy="348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1" name="Google Shape;181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4075" y="4085900"/>
              <a:ext cx="4983500" cy="3402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847675"/>
            <a:ext cx="8520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Pix2Pix (image-to-image translation) framework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Similar to AC-GAN, just without latent </a:t>
            </a:r>
            <a:r>
              <a:rPr b="1" lang="ko"/>
              <a:t>z</a:t>
            </a:r>
            <a:r>
              <a:rPr lang="ko"/>
              <a:t> and classification layer.</a:t>
            </a:r>
            <a:endParaRPr/>
          </a:p>
        </p:txBody>
      </p:sp>
      <p:sp>
        <p:nvSpPr>
          <p:cNvPr id="188" name="Google Shape;188;p32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2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32"/>
          <p:cNvCxnSpPr>
            <a:stCxn id="189" idx="3"/>
            <a:endCxn id="190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32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2"/>
          <p:cNvSpPr/>
          <p:nvPr/>
        </p:nvSpPr>
        <p:spPr>
          <a:xfrm rot="5400000">
            <a:off x="5528450" y="24529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32"/>
          <p:cNvCxnSpPr>
            <a:stCxn id="188" idx="3"/>
            <a:endCxn id="192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32"/>
          <p:cNvCxnSpPr>
            <a:stCxn id="192" idx="2"/>
            <a:endCxn id="189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32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32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98" name="Google Shape;198;p32"/>
          <p:cNvSpPr txBox="1"/>
          <p:nvPr/>
        </p:nvSpPr>
        <p:spPr>
          <a:xfrm>
            <a:off x="5686100" y="26829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99" name="Google Shape;199;p32"/>
          <p:cNvSpPr txBox="1"/>
          <p:nvPr/>
        </p:nvSpPr>
        <p:spPr>
          <a:xfrm>
            <a:off x="7036325" y="25439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200" name="Google Shape;200;p32"/>
          <p:cNvCxnSpPr/>
          <p:nvPr/>
        </p:nvCxnSpPr>
        <p:spPr>
          <a:xfrm flipH="1" rot="10800000">
            <a:off x="6501500" y="28700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32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202" name="Google Shape;202;p32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203" name="Google Shape;203;p32"/>
          <p:cNvSpPr txBox="1"/>
          <p:nvPr/>
        </p:nvSpPr>
        <p:spPr>
          <a:xfrm>
            <a:off x="810750" y="1876900"/>
            <a:ext cx="10089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Input Image</a:t>
            </a:r>
            <a:endParaRPr b="1" sz="1100"/>
          </a:p>
        </p:txBody>
      </p:sp>
      <p:cxnSp>
        <p:nvCxnSpPr>
          <p:cNvPr id="204" name="Google Shape;204;p32"/>
          <p:cNvCxnSpPr/>
          <p:nvPr/>
        </p:nvCxnSpPr>
        <p:spPr>
          <a:xfrm>
            <a:off x="2009450" y="2070475"/>
            <a:ext cx="3286500" cy="1717500"/>
          </a:xfrm>
          <a:prstGeom prst="bentConnector3">
            <a:avLst>
              <a:gd fmla="val -132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32"/>
          <p:cNvCxnSpPr/>
          <p:nvPr/>
        </p:nvCxnSpPr>
        <p:spPr>
          <a:xfrm>
            <a:off x="5287350" y="3020725"/>
            <a:ext cx="380100" cy="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32"/>
          <p:cNvCxnSpPr/>
          <p:nvPr/>
        </p:nvCxnSpPr>
        <p:spPr>
          <a:xfrm>
            <a:off x="5300425" y="3020725"/>
            <a:ext cx="0" cy="771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311700" y="4029000"/>
            <a:ext cx="85206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Reconstruction loss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L1 loss between (Fake image, Real image)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Generator should construct images that are realistic and close to real (training data) image.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213" name="Google Shape;213;p33"/>
          <p:cNvSpPr txBox="1"/>
          <p:nvPr>
            <p:ph idx="1" type="body"/>
          </p:nvPr>
        </p:nvSpPr>
        <p:spPr>
          <a:xfrm>
            <a:off x="311700" y="923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Discriminator: </a:t>
            </a:r>
            <a:r>
              <a:rPr b="1" lang="ko"/>
              <a:t>PatchGAN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Two inputs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Image output from generator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Expected output from training data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Output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Single channel prediction map</a:t>
            </a:r>
            <a:endParaRPr/>
          </a:p>
        </p:txBody>
      </p:sp>
      <p:sp>
        <p:nvSpPr>
          <p:cNvPr id="214" name="Google Shape;214;p33"/>
          <p:cNvSpPr txBox="1"/>
          <p:nvPr>
            <p:ph idx="2" type="body"/>
          </p:nvPr>
        </p:nvSpPr>
        <p:spPr>
          <a:xfrm>
            <a:off x="4832400" y="923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Generator: </a:t>
            </a:r>
            <a:r>
              <a:rPr b="1" lang="ko"/>
              <a:t>UNet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Input is an image;</a:t>
            </a:r>
            <a:br>
              <a:rPr lang="ko"/>
            </a:br>
            <a:r>
              <a:rPr lang="ko"/>
              <a:t>here we don’t sample from latent.</a:t>
            </a:r>
            <a:br>
              <a:rPr lang="ko"/>
            </a:br>
            <a:r>
              <a:rPr lang="ko"/>
              <a:t>Therefore, the model is </a:t>
            </a:r>
            <a:r>
              <a:rPr b="1" lang="ko"/>
              <a:t>deterministic</a:t>
            </a:r>
            <a:r>
              <a:rPr lang="ko"/>
              <a:t>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Output is also an image of the same size.</a:t>
            </a: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149" y="2462975"/>
            <a:ext cx="2157000" cy="177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/>
          <p:nvPr/>
        </p:nvSpPr>
        <p:spPr>
          <a:xfrm>
            <a:off x="833550" y="4551225"/>
            <a:ext cx="747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Both modules are already implemented; you will use them by invoking the forward pass!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412" y="2592250"/>
            <a:ext cx="3919875" cy="15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